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305445f8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1305445f8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05445f8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1305445f8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305445f8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1305445f8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305445f8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305445f8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305445f8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1305445f8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e73fbe7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e73fbe7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6e73fbe7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7614" y="5086350"/>
            <a:ext cx="2936772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5287143" y="6352143"/>
            <a:ext cx="1866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skewthescript.org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240108" y="5632571"/>
            <a:ext cx="1570892" cy="67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10240108" y="6311900"/>
            <a:ext cx="168812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skewthescript.org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2.gif"/><Relationship Id="rId5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454218" y="1395303"/>
            <a:ext cx="112836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Hypothesis Testing</a:t>
            </a:r>
            <a:endParaRPr b="1" sz="85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 home court advantage in basketball?</a:t>
            </a:r>
            <a:endParaRPr b="1" sz="6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3514817" y="508270"/>
            <a:ext cx="81075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bubble…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teams randomly assigned to be “home” won 49 (56%) times. </a:t>
            </a:r>
            <a:endParaRPr b="1" sz="4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222680" y="4416964"/>
            <a:ext cx="2635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GSW / Twitter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2617" r="15318" t="0"/>
          <a:stretch/>
        </p:blipFill>
        <p:spPr>
          <a:xfrm>
            <a:off x="328473" y="292638"/>
            <a:ext cx="270769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40167" r="5229" t="0"/>
          <a:stretch/>
        </p:blipFill>
        <p:spPr>
          <a:xfrm flipH="1">
            <a:off x="328473" y="292639"/>
            <a:ext cx="3080551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3514817" y="508270"/>
            <a:ext cx="8107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bubble…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teams randomly assigned to be “home” won 49 (56%) times. </a:t>
            </a:r>
            <a:r>
              <a:rPr b="1"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“away” teams won only 39 (44%) times.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222680" y="4416964"/>
            <a:ext cx="2635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Basketball Forever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40167" r="5229" t="0"/>
          <a:stretch/>
        </p:blipFill>
        <p:spPr>
          <a:xfrm flipH="1">
            <a:off x="328473" y="292639"/>
            <a:ext cx="3080551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514817" y="508270"/>
            <a:ext cx="8107534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bubble…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teams randomly assigned to be “home” won 49 times. </a:t>
            </a:r>
            <a:r>
              <a:rPr b="1"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“away” teams won only 39 times.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222680" y="4416964"/>
            <a:ext cx="2635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Basketball Forever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804408" y="3892803"/>
            <a:ext cx="9136373" cy="249299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Today’s Key Analysis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“home” teams have a real advantage in the bubble?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803428" y="2104007"/>
            <a:ext cx="781679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was 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true home team advantage in the bubble. Homes teams won more often 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by chance alone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488272" y="559292"/>
            <a:ext cx="968553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A</a:t>
            </a:r>
            <a:endParaRPr/>
          </a:p>
        </p:txBody>
      </p:sp>
      <p:pic>
        <p:nvPicPr>
          <p:cNvPr descr="Instant Coin Toss / Coin Flip | Heads or Tails? | Just Flip A Coin!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719" y="2104007"/>
            <a:ext cx="2845294" cy="284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803425" y="1793287"/>
            <a:ext cx="1090621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home team advantage in the bubble. Homes teams won more often because they had 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true advantage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88272" y="559292"/>
            <a:ext cx="968553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B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17441" r="0" t="0"/>
          <a:stretch/>
        </p:blipFill>
        <p:spPr>
          <a:xfrm>
            <a:off x="270765" y="4408722"/>
            <a:ext cx="2647140" cy="21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5194" y="4408721"/>
            <a:ext cx="3192626" cy="21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b="20190" l="27256" r="14870" t="26990"/>
          <a:stretch/>
        </p:blipFill>
        <p:spPr>
          <a:xfrm>
            <a:off x="6505109" y="4408721"/>
            <a:ext cx="3504293" cy="2129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17498" y="6514454"/>
            <a:ext cx="35599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from The New York Times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/>
        </p:nvSpPr>
        <p:spPr>
          <a:xfrm>
            <a:off x="435007" y="408372"/>
            <a:ext cx="964114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A: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B: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home court advantage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565212" y="2399190"/>
            <a:ext cx="11061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do any analysis, which hypothesis would you assume to be true? Why?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435007" y="408372"/>
            <a:ext cx="964114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A: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B: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home court advantage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565212" y="2399190"/>
            <a:ext cx="11061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do any analysis, which hypothesis would you assume to be true? Why?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1065321" y="4204088"/>
            <a:ext cx="909073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Hypothesis A </a:t>
            </a:r>
            <a:r>
              <a:rPr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– it’s a neutral court and there aren’t even fans in the stands!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434999" y="408375"/>
            <a:ext cx="1056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“Dull” Hypothesis: Nothing interesting is happening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it to be true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B: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home court advantage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the hypothesis we think of first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434999" y="408375"/>
            <a:ext cx="105642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A: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“Dull” Hypothesis: Nothing interesting is happening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it to be true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B: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home court advantage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the hypothesis we think of first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enough evidence to “reject” the null hypothesis? </a:t>
            </a: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trying to prove the </a:t>
            </a:r>
            <a:endParaRPr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/>
        </p:nvSpPr>
        <p:spPr>
          <a:xfrm>
            <a:off x="434999" y="408375"/>
            <a:ext cx="1134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565212" y="2399190"/>
            <a:ext cx="11061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world where there is no home court advantage, what proportion (percentage) of games would we expect home teams to win?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381739" y="337351"/>
            <a:ext cx="939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Court Advantage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1056442" y="1532047"/>
            <a:ext cx="1032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typical year, 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home teams win 60%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NBA games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006" y="3429000"/>
            <a:ext cx="2947386" cy="2947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96000" y="6363999"/>
            <a:ext cx="15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Sports Illustrated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4928" y="2902998"/>
            <a:ext cx="3881586" cy="218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54" y="3429000"/>
            <a:ext cx="4695302" cy="26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282522" y="6070107"/>
            <a:ext cx="15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Sportsnet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434999" y="408375"/>
            <a:ext cx="1134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Hypothesis: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true home court advantage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565212" y="2399190"/>
            <a:ext cx="11061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world where there is no home court advantage, what proportion (percentage) of games would we expect home teams to win?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980982" y="2210539"/>
            <a:ext cx="102300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88 games played, the home teams won 49 times (</a:t>
            </a:r>
            <a:r>
              <a:rPr b="1" lang="en-U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56% of the games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488272" y="559292"/>
            <a:ext cx="968553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observed: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90617" y="350641"/>
            <a:ext cx="9916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Question: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 world where there is no home court advantage, what are the chances that home teams win 49 or more of the 88 games played?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/>
        </p:nvSpPr>
        <p:spPr>
          <a:xfrm>
            <a:off x="390617" y="350641"/>
            <a:ext cx="9916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Question: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 world </a:t>
            </a:r>
            <a:r>
              <a:rPr b="1"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where there is no home court advantage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what are the chances that home teams win 49 or more of the 88 games played?</a:t>
            </a:r>
            <a:endParaRPr/>
          </a:p>
        </p:txBody>
      </p:sp>
      <p:cxnSp>
        <p:nvCxnSpPr>
          <p:cNvPr id="251" name="Google Shape;251;p36"/>
          <p:cNvCxnSpPr/>
          <p:nvPr/>
        </p:nvCxnSpPr>
        <p:spPr>
          <a:xfrm>
            <a:off x="1890944" y="1589103"/>
            <a:ext cx="932100" cy="2476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2" name="Google Shape;252;p36"/>
          <p:cNvSpPr txBox="1"/>
          <p:nvPr/>
        </p:nvSpPr>
        <p:spPr>
          <a:xfrm>
            <a:off x="1171852" y="4196914"/>
            <a:ext cx="8726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world, every game is </a:t>
            </a:r>
            <a:r>
              <a:rPr b="1" lang="en-US" sz="5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like a coin flip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(p = 0.5)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/>
        </p:nvSpPr>
        <p:spPr>
          <a:xfrm>
            <a:off x="342817" y="2931341"/>
            <a:ext cx="991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TO NOTEBOOK 4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7537" r="0" t="0"/>
          <a:stretch/>
        </p:blipFill>
        <p:spPr>
          <a:xfrm>
            <a:off x="351426" y="538273"/>
            <a:ext cx="8756420" cy="578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351426" y="631972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from Live Production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714696" y="2367170"/>
            <a:ext cx="3977195" cy="212365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11, 2020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351426" y="6309459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Curbed San Francisco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16216"/>
          <a:stretch/>
        </p:blipFill>
        <p:spPr>
          <a:xfrm>
            <a:off x="351426" y="538273"/>
            <a:ext cx="9144000" cy="5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7714696" y="2367170"/>
            <a:ext cx="3977195" cy="212365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12, 2020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20615"/>
          <a:stretch/>
        </p:blipFill>
        <p:spPr>
          <a:xfrm>
            <a:off x="3307786" y="300216"/>
            <a:ext cx="6343742" cy="335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041" y="211926"/>
            <a:ext cx="2718758" cy="247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041" y="2851950"/>
            <a:ext cx="6398758" cy="35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544164" y="2528892"/>
            <a:ext cx="6343742" cy="2800767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2020: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NBA Bubble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(at Disneyworld) 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76041" y="645889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Sporting News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16" y="2757881"/>
            <a:ext cx="7039992" cy="395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1373" y="140123"/>
            <a:ext cx="6587276" cy="3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87538" y="355219"/>
            <a:ext cx="465497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Neutral Court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7498506" y="412344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from USA Today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332912" y="382258"/>
            <a:ext cx="11859088" cy="5062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the bubble worked: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teams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played 8 games to finish season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“Home” and “Away” designations </a:t>
            </a:r>
            <a:r>
              <a:rPr b="1" lang="en-US" sz="5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randomly assigned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game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46" y="2768589"/>
            <a:ext cx="4073103" cy="270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0448" y="3666472"/>
            <a:ext cx="4364694" cy="291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 b="20190" l="0" r="0" t="26990"/>
          <a:stretch/>
        </p:blipFill>
        <p:spPr>
          <a:xfrm>
            <a:off x="4643022" y="292959"/>
            <a:ext cx="6864906" cy="24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319482" y="374600"/>
            <a:ext cx="391516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“Home” in the bubble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62030" y="5577370"/>
            <a:ext cx="41726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stadium sounds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6224612" y="2707685"/>
            <a:ext cx="41726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cheerleaders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9054982" y="4150316"/>
            <a:ext cx="29754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Livestream fans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750379" y="2456133"/>
            <a:ext cx="2635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from The New York Times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337352" y="4977599"/>
            <a:ext cx="965002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it enough to make up for the lack of  20,000 screaming fans?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216" y="245800"/>
            <a:ext cx="7989903" cy="449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